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4.jpg" ContentType="image/gif"/>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438" r:id="rId3"/>
    <p:sldId id="433" r:id="rId4"/>
    <p:sldId id="434" r:id="rId5"/>
    <p:sldId id="444" r:id="rId6"/>
    <p:sldId id="445" r:id="rId7"/>
    <p:sldId id="442" r:id="rId8"/>
    <p:sldId id="443" r:id="rId9"/>
    <p:sldId id="439" r:id="rId10"/>
    <p:sldId id="435" r:id="rId11"/>
    <p:sldId id="402" r:id="rId12"/>
    <p:sldId id="446" r:id="rId13"/>
    <p:sldId id="447" r:id="rId14"/>
    <p:sldId id="440" r:id="rId15"/>
    <p:sldId id="400" r:id="rId16"/>
    <p:sldId id="436" r:id="rId17"/>
    <p:sldId id="448" r:id="rId18"/>
    <p:sldId id="441" r:id="rId19"/>
    <p:sldId id="437" r:id="rId20"/>
    <p:sldId id="449" r:id="rId21"/>
    <p:sldId id="450" r:id="rId22"/>
    <p:sldId id="451" r:id="rId23"/>
    <p:sldId id="452" r:id="rId24"/>
    <p:sldId id="418" r:id="rId25"/>
    <p:sldId id="432" r:id="rId26"/>
    <p:sldId id="411" r:id="rId27"/>
    <p:sldId id="358"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08" autoAdjust="0"/>
  </p:normalViewPr>
  <p:slideViewPr>
    <p:cSldViewPr>
      <p:cViewPr>
        <p:scale>
          <a:sx n="142" d="100"/>
          <a:sy n="142" d="100"/>
        </p:scale>
        <p:origin x="-156"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ECCAEB-7496-4C12-9A08-526B0D813A46}" type="datetimeFigureOut">
              <a:rPr lang="en-GB" smtClean="0"/>
              <a:pPr/>
              <a:t>21/06/2018</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E8D4E6-F64F-4999-AC2A-A008E685C045}" type="slidenum">
              <a:rPr lang="en-GB" smtClean="0"/>
              <a:pPr/>
              <a:t>‹#›</a:t>
            </a:fld>
            <a:endParaRPr lang="en-GB" dirty="0"/>
          </a:p>
        </p:txBody>
      </p:sp>
    </p:spTree>
    <p:extLst>
      <p:ext uri="{BB962C8B-B14F-4D97-AF65-F5344CB8AC3E}">
        <p14:creationId xmlns:p14="http://schemas.microsoft.com/office/powerpoint/2010/main" val="421224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geographic information system (GIS) is a computer system for capturing, storing, checking, and displaying data related to positions on Earth's surface. GIS can show many different kinds of data on one map. This enables people to more easily see, analyze, and understand patterns and relationships.</a:t>
            </a:r>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7</a:t>
            </a:fld>
            <a:endParaRPr lang="en-GB" dirty="0"/>
          </a:p>
        </p:txBody>
      </p:sp>
    </p:spTree>
    <p:extLst>
      <p:ext uri="{BB962C8B-B14F-4D97-AF65-F5344CB8AC3E}">
        <p14:creationId xmlns:p14="http://schemas.microsoft.com/office/powerpoint/2010/main" val="1248767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https://www.citylab.com/life/2014/11/what-twitter-tells-us-about-unemployment/382840/</a:t>
            </a:r>
            <a:endParaRPr lang="en-GB"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11</a:t>
            </a:fld>
            <a:endParaRPr lang="en-GB" dirty="0"/>
          </a:p>
        </p:txBody>
      </p:sp>
    </p:spTree>
    <p:extLst>
      <p:ext uri="{BB962C8B-B14F-4D97-AF65-F5344CB8AC3E}">
        <p14:creationId xmlns:p14="http://schemas.microsoft.com/office/powerpoint/2010/main" val="42865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12</a:t>
            </a:fld>
            <a:endParaRPr lang="en-GB" dirty="0"/>
          </a:p>
        </p:txBody>
      </p:sp>
    </p:spTree>
    <p:extLst>
      <p:ext uri="{BB962C8B-B14F-4D97-AF65-F5344CB8AC3E}">
        <p14:creationId xmlns:p14="http://schemas.microsoft.com/office/powerpoint/2010/main" val="55213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labs.strava.com</a:t>
            </a:r>
            <a:r>
              <a:rPr lang="en-US" dirty="0" smtClean="0"/>
              <a:t>/</a:t>
            </a:r>
            <a:r>
              <a:rPr lang="en-US" dirty="0" err="1" smtClean="0"/>
              <a:t>heatmap</a:t>
            </a:r>
            <a:r>
              <a:rPr lang="en-US" dirty="0" smtClean="0"/>
              <a:t>/</a:t>
            </a:r>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15</a:t>
            </a:fld>
            <a:endParaRPr lang="en-GB" dirty="0"/>
          </a:p>
        </p:txBody>
      </p:sp>
    </p:spTree>
    <p:extLst>
      <p:ext uri="{BB962C8B-B14F-4D97-AF65-F5344CB8AC3E}">
        <p14:creationId xmlns:p14="http://schemas.microsoft.com/office/powerpoint/2010/main" val="135570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www.qgis.org</a:t>
            </a:r>
            <a:r>
              <a:rPr lang="en-US" dirty="0" smtClean="0"/>
              <a:t>/en/site/</a:t>
            </a:r>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26</a:t>
            </a:fld>
            <a:endParaRPr lang="en-GB" dirty="0"/>
          </a:p>
        </p:txBody>
      </p:sp>
    </p:spTree>
    <p:extLst>
      <p:ext uri="{BB962C8B-B14F-4D97-AF65-F5344CB8AC3E}">
        <p14:creationId xmlns:p14="http://schemas.microsoft.com/office/powerpoint/2010/main" val="186533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27</a:t>
            </a:fld>
            <a:endParaRPr lang="en-GB" dirty="0"/>
          </a:p>
        </p:txBody>
      </p:sp>
    </p:spTree>
    <p:extLst>
      <p:ext uri="{BB962C8B-B14F-4D97-AF65-F5344CB8AC3E}">
        <p14:creationId xmlns:p14="http://schemas.microsoft.com/office/powerpoint/2010/main" val="12903468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2130425"/>
            <a:ext cx="7772400" cy="1470025"/>
          </a:xfrm>
        </p:spPr>
        <p:txBody>
          <a:bodyPr/>
          <a:lstStyle>
            <a:lvl1pPr>
              <a:defRPr sz="3200" b="1">
                <a:latin typeface="Arial" pitchFamily="34" charset="0"/>
                <a:cs typeface="Arial" pitchFamily="34" charset="0"/>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467544" y="3886200"/>
            <a:ext cx="6400800" cy="1752600"/>
          </a:xfrm>
        </p:spPr>
        <p:txBody>
          <a:bodyPr/>
          <a:lstStyle>
            <a:lvl1pPr marL="0" indent="0" algn="l">
              <a:buNone/>
              <a:defRPr sz="2800">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lvl1pPr>
              <a:defRPr/>
            </a:lvl1pPr>
          </a:lstStyle>
          <a:p>
            <a:fld id="{EC7AB759-530A-46AC-842F-B07144F002F9}" type="datetimeFigureOut">
              <a:rPr lang="en-GB"/>
              <a:pPr/>
              <a:t>21/06/2018</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0AD8A0A-4898-40BF-9009-4DA7E611EAC1}"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GB" dirty="0"/>
          </a:p>
        </p:txBody>
      </p:sp>
      <p:sp>
        <p:nvSpPr>
          <p:cNvPr id="3" name="Vertical Text Placeholder 2"/>
          <p:cNvSpPr>
            <a:spLocks noGrp="1"/>
          </p:cNvSpPr>
          <p:nvPr>
            <p:ph type="body" orient="vert" idx="1"/>
          </p:nvPr>
        </p:nvSpPr>
        <p:spPr/>
        <p:txBody>
          <a:bodyPr vert="eaVert"/>
          <a:lstStyle>
            <a:lvl1pPr>
              <a:defRPr sz="3200"/>
            </a:lvl1pPr>
            <a:lvl2pPr>
              <a:defRPr sz="2800"/>
            </a:lvl2pPr>
            <a:lvl3pPr>
              <a:defRPr sz="2800"/>
            </a:lvl3pPr>
            <a:lvl4pPr>
              <a:defRPr sz="2800"/>
            </a:lvl4pPr>
            <a:lvl5pPr>
              <a:defRPr sz="2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98FF8105-8845-4543-9ED8-9E57E8E42CB7}" type="datetimeFigureOut">
              <a:rPr lang="en-GB"/>
              <a:pPr/>
              <a:t>21/06/2018</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58FF8E4D-CDF4-4B1F-BD52-35BFB528DB87}" type="slidenum">
              <a:rPr lang="en-GB"/>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56792"/>
            <a:ext cx="2057400" cy="4569371"/>
          </a:xfrm>
        </p:spPr>
        <p:txBody>
          <a:bodyPr vert="eaVert"/>
          <a:lstStyle>
            <a:lvl1pPr>
              <a:defRPr sz="3200"/>
            </a:lvl1pPr>
          </a:lstStyle>
          <a:p>
            <a:r>
              <a:rPr lang="en-US" dirty="0" smtClean="0"/>
              <a:t>Click to edit Master title style</a:t>
            </a:r>
            <a:endParaRPr lang="en-GB" dirty="0"/>
          </a:p>
        </p:txBody>
      </p:sp>
      <p:sp>
        <p:nvSpPr>
          <p:cNvPr id="3" name="Vertical Text Placeholder 2"/>
          <p:cNvSpPr>
            <a:spLocks noGrp="1"/>
          </p:cNvSpPr>
          <p:nvPr>
            <p:ph type="body" orient="vert" idx="1"/>
          </p:nvPr>
        </p:nvSpPr>
        <p:spPr>
          <a:xfrm>
            <a:off x="457200" y="1556792"/>
            <a:ext cx="6019800" cy="4569371"/>
          </a:xfrm>
        </p:spPr>
        <p:txBody>
          <a:bodyPr vert="eaVert"/>
          <a:lstStyle>
            <a:lvl1pPr>
              <a:defRPr sz="28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08976883-B614-42E6-9595-363FA777B038}" type="datetimeFigureOut">
              <a:rPr lang="en-GB"/>
              <a:pPr/>
              <a:t>21/06/2018</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86915344-E335-44E9-ACDC-CB4826450486}" type="slidenum">
              <a:rPr lang="en-GB"/>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95536" y="2492896"/>
            <a:ext cx="8229600" cy="3633267"/>
          </a:xfrm>
        </p:spPr>
        <p:txBody>
          <a:bodyPr/>
          <a:lstStyle>
            <a:lvl1pPr>
              <a:defRPr sz="28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222B6232-AB33-4513-9527-F98CEC472D23}" type="datetimeFigureOut">
              <a:rPr lang="en-GB" smtClean="0"/>
              <a:pPr/>
              <a:t>21/06/2018</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F758A139-7ABE-46A1-B082-C2C77667394C}"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5536" y="4406900"/>
            <a:ext cx="7772400" cy="1362075"/>
          </a:xfrm>
        </p:spPr>
        <p:txBody>
          <a:bodyPr anchor="t"/>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395536"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45CD916-7149-4247-856D-87DAB39295C7}" type="datetimeFigureOut">
              <a:rPr lang="en-GB"/>
              <a:pPr/>
              <a:t>21/06/2018</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3ACF840-035C-411F-BA81-AF7A8ED78138}"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dirty="0" smtClean="0"/>
              <a:t>Click to edit Master title style</a:t>
            </a:r>
            <a:endParaRPr lang="en-GB" dirty="0"/>
          </a:p>
        </p:txBody>
      </p:sp>
      <p:sp>
        <p:nvSpPr>
          <p:cNvPr id="3" name="Content Placeholder 2"/>
          <p:cNvSpPr>
            <a:spLocks noGrp="1"/>
          </p:cNvSpPr>
          <p:nvPr>
            <p:ph sz="half" idx="1"/>
          </p:nvPr>
        </p:nvSpPr>
        <p:spPr>
          <a:xfrm>
            <a:off x="395536" y="2492896"/>
            <a:ext cx="4038600" cy="3633267"/>
          </a:xfrm>
        </p:spPr>
        <p:txBody>
          <a:bodyPr/>
          <a:lstStyle>
            <a:lvl1pPr>
              <a:defRPr sz="2800"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586536" y="2492896"/>
            <a:ext cx="4038600" cy="3633267"/>
          </a:xfrm>
        </p:spPr>
        <p:txBody>
          <a:bodyPr/>
          <a:lstStyle>
            <a:lvl1pPr>
              <a:defRPr sz="28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Date Placeholder 3"/>
          <p:cNvSpPr>
            <a:spLocks noGrp="1"/>
          </p:cNvSpPr>
          <p:nvPr>
            <p:ph type="dt" sz="half" idx="10"/>
          </p:nvPr>
        </p:nvSpPr>
        <p:spPr/>
        <p:txBody>
          <a:bodyPr/>
          <a:lstStyle>
            <a:lvl1pPr>
              <a:defRPr/>
            </a:lvl1pPr>
          </a:lstStyle>
          <a:p>
            <a:fld id="{9FD09641-23CB-4E80-A5B0-5F03D2E94610}" type="datetimeFigureOut">
              <a:rPr lang="en-GB"/>
              <a:pPr/>
              <a:t>21/06/2018</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EF7FA264-F771-4264-8DF0-4BB7F0DA3C69}" type="slidenum">
              <a:rPr lang="en-GB"/>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2800"/>
            </a:lvl1pPr>
          </a:lstStyle>
          <a:p>
            <a:r>
              <a:rPr lang="en-US" dirty="0" smtClean="0"/>
              <a:t>Click to edit Master title style</a:t>
            </a:r>
            <a:endParaRPr lang="en-GB" dirty="0"/>
          </a:p>
        </p:txBody>
      </p:sp>
      <p:sp>
        <p:nvSpPr>
          <p:cNvPr id="3" name="Text Placeholder 2"/>
          <p:cNvSpPr>
            <a:spLocks noGrp="1"/>
          </p:cNvSpPr>
          <p:nvPr>
            <p:ph type="body" idx="1"/>
          </p:nvPr>
        </p:nvSpPr>
        <p:spPr>
          <a:xfrm>
            <a:off x="405880" y="2348880"/>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95536" y="3068959"/>
            <a:ext cx="4040188" cy="3057203"/>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4582344" y="2348880"/>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583361" y="3068960"/>
            <a:ext cx="4041775" cy="3057202"/>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Date Placeholder 3"/>
          <p:cNvSpPr>
            <a:spLocks noGrp="1"/>
          </p:cNvSpPr>
          <p:nvPr>
            <p:ph type="dt" sz="half" idx="10"/>
          </p:nvPr>
        </p:nvSpPr>
        <p:spPr/>
        <p:txBody>
          <a:bodyPr/>
          <a:lstStyle>
            <a:lvl1pPr>
              <a:defRPr/>
            </a:lvl1pPr>
          </a:lstStyle>
          <a:p>
            <a:fld id="{3A9A4E03-F40B-4399-AC2E-A4C6E9D600B3}" type="datetimeFigureOut">
              <a:rPr lang="en-GB"/>
              <a:pPr/>
              <a:t>21/06/2018</a:t>
            </a:fld>
            <a:endParaRPr lang="en-GB" dirty="0"/>
          </a:p>
        </p:txBody>
      </p:sp>
      <p:sp>
        <p:nvSpPr>
          <p:cNvPr id="8" name="Footer Placeholder 4"/>
          <p:cNvSpPr>
            <a:spLocks noGrp="1"/>
          </p:cNvSpPr>
          <p:nvPr>
            <p:ph type="ftr" sz="quarter" idx="11"/>
          </p:nvPr>
        </p:nvSpPr>
        <p:spPr/>
        <p:txBody>
          <a:bodyPr/>
          <a:lstStyle>
            <a:lvl1pPr>
              <a:defRPr/>
            </a:lvl1pPr>
          </a:lstStyle>
          <a:p>
            <a:endParaRPr lang="en-GB" dirty="0"/>
          </a:p>
        </p:txBody>
      </p:sp>
      <p:sp>
        <p:nvSpPr>
          <p:cNvPr id="9" name="Slide Number Placeholder 5"/>
          <p:cNvSpPr>
            <a:spLocks noGrp="1"/>
          </p:cNvSpPr>
          <p:nvPr>
            <p:ph type="sldNum" sz="quarter" idx="12"/>
          </p:nvPr>
        </p:nvSpPr>
        <p:spPr/>
        <p:txBody>
          <a:bodyPr/>
          <a:lstStyle>
            <a:lvl1pPr>
              <a:defRPr/>
            </a:lvl1pPr>
          </a:lstStyle>
          <a:p>
            <a:fld id="{8692BDDC-0BFC-44A0-A4BA-47C3E99EB1AA}" type="slidenum">
              <a:rPr lang="en-GB"/>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GB" dirty="0"/>
          </a:p>
        </p:txBody>
      </p:sp>
      <p:sp>
        <p:nvSpPr>
          <p:cNvPr id="3" name="Date Placeholder 3"/>
          <p:cNvSpPr>
            <a:spLocks noGrp="1"/>
          </p:cNvSpPr>
          <p:nvPr>
            <p:ph type="dt" sz="half" idx="10"/>
          </p:nvPr>
        </p:nvSpPr>
        <p:spPr/>
        <p:txBody>
          <a:bodyPr/>
          <a:lstStyle>
            <a:lvl1pPr>
              <a:defRPr/>
            </a:lvl1pPr>
          </a:lstStyle>
          <a:p>
            <a:fld id="{CFE8F7DA-80EC-4CF7-AB7B-078F533B953B}" type="datetimeFigureOut">
              <a:rPr lang="en-GB"/>
              <a:pPr/>
              <a:t>21/06/2018</a:t>
            </a:fld>
            <a:endParaRPr lang="en-GB" dirty="0"/>
          </a:p>
        </p:txBody>
      </p:sp>
      <p:sp>
        <p:nvSpPr>
          <p:cNvPr id="4" name="Footer Placeholder 4"/>
          <p:cNvSpPr>
            <a:spLocks noGrp="1"/>
          </p:cNvSpPr>
          <p:nvPr>
            <p:ph type="ftr" sz="quarter" idx="11"/>
          </p:nvPr>
        </p:nvSpPr>
        <p:spPr/>
        <p:txBody>
          <a:bodyPr/>
          <a:lstStyle>
            <a:lvl1pPr>
              <a:defRPr/>
            </a:lvl1pPr>
          </a:lstStyle>
          <a:p>
            <a:endParaRPr lang="en-GB" dirty="0"/>
          </a:p>
        </p:txBody>
      </p:sp>
      <p:sp>
        <p:nvSpPr>
          <p:cNvPr id="5" name="Slide Number Placeholder 5"/>
          <p:cNvSpPr>
            <a:spLocks noGrp="1"/>
          </p:cNvSpPr>
          <p:nvPr>
            <p:ph type="sldNum" sz="quarter" idx="12"/>
          </p:nvPr>
        </p:nvSpPr>
        <p:spPr/>
        <p:txBody>
          <a:bodyPr/>
          <a:lstStyle>
            <a:lvl1pPr>
              <a:defRPr/>
            </a:lvl1pPr>
          </a:lstStyle>
          <a:p>
            <a:fld id="{F74E6293-7DA2-4D9E-8605-5715E69AF2C7}" type="slidenum">
              <a:rPr lang="en-GB"/>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B1AE269B-21F6-4A71-848B-6E891C314B78}" type="datetimeFigureOut">
              <a:rPr lang="en-GB"/>
              <a:pPr/>
              <a:t>21/06/2018</a:t>
            </a:fld>
            <a:endParaRPr lang="en-GB" dirty="0"/>
          </a:p>
        </p:txBody>
      </p:sp>
      <p:sp>
        <p:nvSpPr>
          <p:cNvPr id="3" name="Footer Placeholder 4"/>
          <p:cNvSpPr>
            <a:spLocks noGrp="1"/>
          </p:cNvSpPr>
          <p:nvPr>
            <p:ph type="ftr" sz="quarter" idx="11"/>
          </p:nvPr>
        </p:nvSpPr>
        <p:spPr/>
        <p:txBody>
          <a:bodyPr/>
          <a:lstStyle>
            <a:lvl1pPr>
              <a:defRPr/>
            </a:lvl1pPr>
          </a:lstStyle>
          <a:p>
            <a:endParaRPr lang="en-GB" dirty="0"/>
          </a:p>
        </p:txBody>
      </p:sp>
      <p:sp>
        <p:nvSpPr>
          <p:cNvPr id="4" name="Slide Number Placeholder 5"/>
          <p:cNvSpPr>
            <a:spLocks noGrp="1"/>
          </p:cNvSpPr>
          <p:nvPr>
            <p:ph type="sldNum" sz="quarter" idx="12"/>
          </p:nvPr>
        </p:nvSpPr>
        <p:spPr/>
        <p:txBody>
          <a:bodyPr/>
          <a:lstStyle>
            <a:lvl1pPr>
              <a:defRPr/>
            </a:lvl1pPr>
          </a:lstStyle>
          <a:p>
            <a:fld id="{32789173-A1D5-421E-B384-2A426DF314C2}" type="slidenum">
              <a:rPr lang="en-GB"/>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5536" y="1186830"/>
            <a:ext cx="3008313" cy="1162050"/>
          </a:xfrm>
        </p:spPr>
        <p:txBody>
          <a:bodyPr anchor="b"/>
          <a:lstStyle>
            <a:lvl1pPr algn="l">
              <a:defRPr sz="3200" b="1"/>
            </a:lvl1pPr>
          </a:lstStyle>
          <a:p>
            <a:r>
              <a:rPr lang="en-US" dirty="0" smtClean="0"/>
              <a:t>Click to edit Master title style</a:t>
            </a:r>
            <a:endParaRPr lang="en-GB" dirty="0"/>
          </a:p>
        </p:txBody>
      </p:sp>
      <p:sp>
        <p:nvSpPr>
          <p:cNvPr id="3" name="Content Placeholder 2"/>
          <p:cNvSpPr>
            <a:spLocks noGrp="1"/>
          </p:cNvSpPr>
          <p:nvPr>
            <p:ph idx="1"/>
          </p:nvPr>
        </p:nvSpPr>
        <p:spPr>
          <a:xfrm>
            <a:off x="3575050" y="1196752"/>
            <a:ext cx="5111750"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2420888"/>
            <a:ext cx="3008313" cy="3705275"/>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3"/>
          <p:cNvSpPr>
            <a:spLocks noGrp="1"/>
          </p:cNvSpPr>
          <p:nvPr>
            <p:ph type="dt" sz="half" idx="10"/>
          </p:nvPr>
        </p:nvSpPr>
        <p:spPr/>
        <p:txBody>
          <a:bodyPr/>
          <a:lstStyle>
            <a:lvl1pPr>
              <a:defRPr/>
            </a:lvl1pPr>
          </a:lstStyle>
          <a:p>
            <a:fld id="{B89648B1-3911-4AC2-8E3A-DF4A70CC86E7}" type="datetimeFigureOut">
              <a:rPr lang="en-GB"/>
              <a:pPr/>
              <a:t>21/06/2018</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C853D388-5704-4C64-A883-D899E8570667}" type="slidenum">
              <a:rPr lang="en-GB"/>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62AAA9A3-945F-42AF-BCAE-8459AEA58868}" type="datetimeFigureOut">
              <a:rPr lang="en-GB"/>
              <a:pPr/>
              <a:t>21/06/2018</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5E74E2F5-7E8D-47B8-82FB-3832A72B6BDB}" type="slidenum">
              <a:rPr lang="en-GB"/>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7544" y="1268760"/>
            <a:ext cx="584299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Text Placeholder 2"/>
          <p:cNvSpPr>
            <a:spLocks noGrp="1"/>
          </p:cNvSpPr>
          <p:nvPr>
            <p:ph type="body" idx="1"/>
          </p:nvPr>
        </p:nvSpPr>
        <p:spPr bwMode="auto">
          <a:xfrm>
            <a:off x="457200" y="2492896"/>
            <a:ext cx="8229600" cy="36332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456A7D1D-6254-4063-974C-6A2AE04E4B91}" type="datetimeFigureOut">
              <a:rPr lang="en-GB"/>
              <a:pPr/>
              <a:t>21/06/2018</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26878614-5F41-4702-8E44-D9C8B2874F5D}" type="slidenum">
              <a:rPr lang="en-GB"/>
              <a:pPr/>
              <a:t>‹#›</a:t>
            </a:fld>
            <a:endParaRPr lang="en-GB" dirty="0"/>
          </a:p>
        </p:txBody>
      </p:sp>
      <p:pic>
        <p:nvPicPr>
          <p:cNvPr id="7" name="Picture 5" descr="TAB_col_white_background.eps"/>
          <p:cNvPicPr>
            <a:picLocks noChangeAspect="1"/>
          </p:cNvPicPr>
          <p:nvPr userDrawn="1"/>
        </p:nvPicPr>
        <p:blipFill>
          <a:blip r:embed="rId13" cstate="print"/>
          <a:srcRect/>
          <a:stretch>
            <a:fillRect/>
          </a:stretch>
        </p:blipFill>
        <p:spPr bwMode="auto">
          <a:xfrm>
            <a:off x="523875" y="509588"/>
            <a:ext cx="1663700" cy="711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6"/>
          <p:cNvSpPr>
            <a:spLocks noChangeArrowheads="1"/>
          </p:cNvSpPr>
          <p:nvPr/>
        </p:nvSpPr>
        <p:spPr bwMode="auto">
          <a:xfrm>
            <a:off x="406400" y="1625600"/>
            <a:ext cx="72548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GB" sz="3000" b="1" dirty="0" smtClean="0">
                <a:solidFill>
                  <a:schemeClr val="tx1">
                    <a:lumMod val="65000"/>
                    <a:lumOff val="35000"/>
                  </a:schemeClr>
                </a:solidFill>
                <a:latin typeface="Arial"/>
                <a:cs typeface="Arial"/>
              </a:rPr>
              <a:t>Making maps with QGIS</a:t>
            </a:r>
            <a:endParaRPr lang="en-US" sz="3000" dirty="0">
              <a:solidFill>
                <a:schemeClr val="tx1">
                  <a:lumMod val="65000"/>
                  <a:lumOff val="35000"/>
                </a:schemeClr>
              </a:solidFill>
              <a:latin typeface="Arial"/>
              <a:cs typeface="Arial"/>
            </a:endParaRPr>
          </a:p>
        </p:txBody>
      </p:sp>
      <p:sp>
        <p:nvSpPr>
          <p:cNvPr id="15362" name="Rectangle 7"/>
          <p:cNvSpPr>
            <a:spLocks noChangeArrowheads="1"/>
          </p:cNvSpPr>
          <p:nvPr/>
        </p:nvSpPr>
        <p:spPr bwMode="auto">
          <a:xfrm>
            <a:off x="406400" y="4295775"/>
            <a:ext cx="6821488"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GB" sz="2400" dirty="0" err="1" smtClean="0">
                <a:solidFill>
                  <a:srgbClr val="595959"/>
                </a:solidFill>
                <a:cs typeface="Arial" charset="0"/>
              </a:rPr>
              <a:t>Reka</a:t>
            </a:r>
            <a:r>
              <a:rPr lang="en-GB" sz="2400" dirty="0" smtClean="0">
                <a:solidFill>
                  <a:srgbClr val="595959"/>
                </a:solidFill>
                <a:cs typeface="Arial" charset="0"/>
              </a:rPr>
              <a:t> </a:t>
            </a:r>
            <a:r>
              <a:rPr lang="en-GB" sz="2400" dirty="0" err="1" smtClean="0">
                <a:solidFill>
                  <a:srgbClr val="595959"/>
                </a:solidFill>
                <a:cs typeface="Arial" charset="0"/>
              </a:rPr>
              <a:t>Solymosi</a:t>
            </a:r>
            <a:endParaRPr lang="en-GB" sz="2400" dirty="0" smtClean="0">
              <a:solidFill>
                <a:srgbClr val="595959"/>
              </a:solidFill>
              <a:cs typeface="Arial" charset="0"/>
            </a:endParaRPr>
          </a:p>
          <a:p>
            <a:pPr>
              <a:lnSpc>
                <a:spcPct val="120000"/>
              </a:lnSpc>
            </a:pPr>
            <a:r>
              <a:rPr lang="en-GB" sz="2400" smtClean="0">
                <a:solidFill>
                  <a:srgbClr val="595959"/>
                </a:solidFill>
                <a:cs typeface="Arial" charset="0"/>
              </a:rPr>
              <a:t>reka.solymosi@manchester.ac.uk</a:t>
            </a:r>
            <a:endParaRPr lang="en-GB" sz="2400" dirty="0">
              <a:solidFill>
                <a:srgbClr val="595959"/>
              </a:solidFill>
              <a:cs typeface="Arial" charset="0"/>
            </a:endParaRPr>
          </a:p>
        </p:txBody>
      </p:sp>
      <p:cxnSp>
        <p:nvCxnSpPr>
          <p:cNvPr id="10" name="Straight Connector 9"/>
          <p:cNvCxnSpPr>
            <a:cxnSpLocks noChangeShapeType="1"/>
          </p:cNvCxnSpPr>
          <p:nvPr/>
        </p:nvCxnSpPr>
        <p:spPr bwMode="auto">
          <a:xfrm>
            <a:off x="519113" y="2809875"/>
            <a:ext cx="7013575"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5364" name="Picture 2" descr="TAB_col_white_background.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875" y="509588"/>
            <a:ext cx="16637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66890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6-20 at 19.07.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672"/>
            <a:ext cx="9144000" cy="6154994"/>
          </a:xfrm>
          <a:prstGeom prst="rect">
            <a:avLst/>
          </a:prstGeom>
        </p:spPr>
      </p:pic>
    </p:spTree>
    <p:extLst>
      <p:ext uri="{BB962C8B-B14F-4D97-AF65-F5344CB8AC3E}">
        <p14:creationId xmlns:p14="http://schemas.microsoft.com/office/powerpoint/2010/main" val="42628461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640" y="0"/>
            <a:ext cx="12173964" cy="6858000"/>
          </a:xfrm>
        </p:spPr>
      </p:pic>
      <p:sp>
        <p:nvSpPr>
          <p:cNvPr id="5" name="AutoShape 2" descr="Image result for twitter bird transparent backgrou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4" descr="Image result for twitter bird transparent backgroun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descr="Image result for twitter bird transparent backgroun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8" descr="Image result for twitter bird transparent background"/>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9"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116632"/>
            <a:ext cx="351481" cy="351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89207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map</a:t>
            </a:r>
            <a:r>
              <a:rPr lang="mr-IN" dirty="0" smtClean="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72279863"/>
              </p:ext>
            </p:extLst>
          </p:nvPr>
        </p:nvGraphicFramePr>
        <p:xfrm>
          <a:off x="323528" y="2348880"/>
          <a:ext cx="8568952" cy="4248472"/>
        </p:xfrm>
        <a:graphic>
          <a:graphicData uri="http://schemas.openxmlformats.org/drawingml/2006/table">
            <a:tbl>
              <a:tblPr>
                <a:tableStyleId>{073A0DAA-6AF3-43AB-8588-CEC1D06C72B9}</a:tableStyleId>
              </a:tblPr>
              <a:tblGrid>
                <a:gridCol w="3396231"/>
                <a:gridCol w="5172721"/>
              </a:tblGrid>
              <a:tr h="581484">
                <a:tc>
                  <a:txBody>
                    <a:bodyPr/>
                    <a:lstStyle/>
                    <a:p>
                      <a:pPr algn="l" fontAlgn="b"/>
                      <a:r>
                        <a:rPr lang="en-US" sz="2400" b="1" u="none" strike="noStrike" dirty="0" smtClean="0">
                          <a:effectLst/>
                          <a:latin typeface="Arial"/>
                          <a:cs typeface="Arial"/>
                        </a:rPr>
                        <a:t>Attraction</a:t>
                      </a:r>
                      <a:endParaRPr lang="en-US" sz="2400" b="1" i="0" u="none" strike="noStrike" dirty="0">
                        <a:solidFill>
                          <a:srgbClr val="000000"/>
                        </a:solidFill>
                        <a:effectLst/>
                        <a:latin typeface="Arial"/>
                        <a:cs typeface="Arial"/>
                      </a:endParaRPr>
                    </a:p>
                  </a:txBody>
                  <a:tcPr marL="12700" marR="12700" marT="12700" marB="0" anchor="ctr"/>
                </a:tc>
                <a:tc>
                  <a:txBody>
                    <a:bodyPr/>
                    <a:lstStyle/>
                    <a:p>
                      <a:pPr algn="l" fontAlgn="b"/>
                      <a:r>
                        <a:rPr lang="en-US" sz="2400" b="1" u="none" strike="noStrike" dirty="0" smtClean="0">
                          <a:effectLst/>
                          <a:latin typeface="Arial"/>
                          <a:cs typeface="Arial"/>
                        </a:rPr>
                        <a:t>Coordinates</a:t>
                      </a:r>
                      <a:endParaRPr lang="en-US" sz="2400" b="1" i="0" u="none" strike="noStrike" dirty="0">
                        <a:solidFill>
                          <a:srgbClr val="000000"/>
                        </a:solidFill>
                        <a:effectLst/>
                        <a:latin typeface="Arial"/>
                        <a:cs typeface="Arial"/>
                      </a:endParaRPr>
                    </a:p>
                  </a:txBody>
                  <a:tcPr marL="12700" marR="12700" marT="12700" marB="0" anchor="ctr"/>
                </a:tc>
              </a:tr>
              <a:tr h="916747">
                <a:tc>
                  <a:txBody>
                    <a:bodyPr/>
                    <a:lstStyle/>
                    <a:p>
                      <a:pPr algn="l" fontAlgn="b"/>
                      <a:r>
                        <a:rPr lang="en-US" sz="2400" u="none" strike="noStrike" dirty="0" smtClean="0">
                          <a:effectLst/>
                          <a:latin typeface="Arial"/>
                          <a:cs typeface="Arial"/>
                        </a:rPr>
                        <a:t>Theodore Roosevelt National Park</a:t>
                      </a:r>
                      <a:endParaRPr lang="en-US" sz="2400" b="0" i="0" u="none" strike="noStrike" dirty="0">
                        <a:solidFill>
                          <a:srgbClr val="000000"/>
                        </a:solidFill>
                        <a:effectLst/>
                        <a:latin typeface="Arial"/>
                        <a:cs typeface="Arial"/>
                      </a:endParaRPr>
                    </a:p>
                  </a:txBody>
                  <a:tcPr marL="12700" marR="12700" marT="12700" marB="0" anchor="ctr"/>
                </a:tc>
                <a:tc>
                  <a:txBody>
                    <a:bodyPr/>
                    <a:lstStyle/>
                    <a:p>
                      <a:pPr algn="l" fontAlgn="b"/>
                      <a:r>
                        <a:rPr lang="is-IS" sz="2400" b="0" i="0" u="none" strike="noStrike" dirty="0" smtClean="0">
                          <a:solidFill>
                            <a:srgbClr val="000000"/>
                          </a:solidFill>
                          <a:effectLst/>
                          <a:latin typeface="Arial"/>
                          <a:cs typeface="Arial"/>
                        </a:rPr>
                        <a:t>46.9157498, -103.5245016</a:t>
                      </a:r>
                      <a:endParaRPr lang="fi-FI" sz="2400" b="0" i="0" u="none" strike="noStrike" dirty="0">
                        <a:solidFill>
                          <a:srgbClr val="000000"/>
                        </a:solidFill>
                        <a:effectLst/>
                        <a:latin typeface="Arial"/>
                        <a:cs typeface="Arial"/>
                      </a:endParaRPr>
                    </a:p>
                  </a:txBody>
                  <a:tcPr marL="12700" marR="12700" marT="12700" marB="0" anchor="ctr"/>
                </a:tc>
              </a:tr>
              <a:tr h="916747">
                <a:tc>
                  <a:txBody>
                    <a:bodyPr/>
                    <a:lstStyle/>
                    <a:p>
                      <a:pPr algn="l" fontAlgn="b"/>
                      <a:r>
                        <a:rPr lang="en-US" sz="2400" u="none" strike="noStrike" dirty="0" smtClean="0">
                          <a:effectLst/>
                          <a:latin typeface="Arial"/>
                          <a:cs typeface="Arial"/>
                        </a:rPr>
                        <a:t>North Dakota Cowboy Hall of Fame</a:t>
                      </a:r>
                    </a:p>
                  </a:txBody>
                  <a:tcPr marL="12700" marR="12700" marT="12700" marB="0" anchor="ctr"/>
                </a:tc>
                <a:tc>
                  <a:txBody>
                    <a:bodyPr/>
                    <a:lstStyle/>
                    <a:p>
                      <a:pPr algn="l" fontAlgn="b"/>
                      <a:r>
                        <a:rPr lang="is-IS" sz="2400" u="none" strike="noStrike" dirty="0" smtClean="0">
                          <a:effectLst/>
                          <a:latin typeface="Arial"/>
                          <a:cs typeface="Arial"/>
                        </a:rPr>
                        <a:t>46.9138046, -103.5260442</a:t>
                      </a:r>
                      <a:endParaRPr lang="fi-FI" sz="2400" b="0" i="0" u="none" strike="noStrike" dirty="0">
                        <a:solidFill>
                          <a:srgbClr val="000000"/>
                        </a:solidFill>
                        <a:effectLst/>
                        <a:latin typeface="Arial"/>
                        <a:cs typeface="Arial"/>
                      </a:endParaRPr>
                    </a:p>
                  </a:txBody>
                  <a:tcPr marL="12700" marR="12700" marT="12700" marB="0" anchor="ctr"/>
                </a:tc>
              </a:tr>
              <a:tr h="916747">
                <a:tc>
                  <a:txBody>
                    <a:bodyPr/>
                    <a:lstStyle/>
                    <a:p>
                      <a:pPr algn="l" fontAlgn="b"/>
                      <a:r>
                        <a:rPr lang="en-US" sz="2400" u="none" strike="noStrike" dirty="0" smtClean="0">
                          <a:effectLst/>
                          <a:latin typeface="Arial"/>
                          <a:cs typeface="Arial"/>
                        </a:rPr>
                        <a:t>Mount Rushmore National Monument</a:t>
                      </a:r>
                      <a:endParaRPr lang="en-US" sz="2400" b="0" i="0" u="none" strike="noStrike" dirty="0">
                        <a:solidFill>
                          <a:srgbClr val="000000"/>
                        </a:solidFill>
                        <a:effectLst/>
                        <a:latin typeface="Arial"/>
                        <a:cs typeface="Arial"/>
                      </a:endParaRPr>
                    </a:p>
                  </a:txBody>
                  <a:tcPr marL="12700" marR="12700" marT="12700" marB="0" anchor="ctr"/>
                </a:tc>
                <a:tc>
                  <a:txBody>
                    <a:bodyPr/>
                    <a:lstStyle/>
                    <a:p>
                      <a:pPr algn="l" fontAlgn="b"/>
                      <a:r>
                        <a:rPr lang="nb-NO" sz="2400" u="none" strike="noStrike" dirty="0" smtClean="0">
                          <a:effectLst/>
                          <a:latin typeface="Arial"/>
                          <a:cs typeface="Arial"/>
                        </a:rPr>
                        <a:t>43.875419, -103.4531437</a:t>
                      </a:r>
                      <a:endParaRPr lang="fi-FI" sz="2400" b="0" i="0" u="none" strike="noStrike" dirty="0">
                        <a:solidFill>
                          <a:srgbClr val="000000"/>
                        </a:solidFill>
                        <a:effectLst/>
                        <a:latin typeface="Arial"/>
                        <a:cs typeface="Arial"/>
                      </a:endParaRPr>
                    </a:p>
                  </a:txBody>
                  <a:tcPr marL="12700" marR="12700" marT="12700" marB="0" anchor="ctr"/>
                </a:tc>
              </a:tr>
              <a:tr h="916747">
                <a:tc>
                  <a:txBody>
                    <a:bodyPr/>
                    <a:lstStyle/>
                    <a:p>
                      <a:pPr algn="l" fontAlgn="b"/>
                      <a:r>
                        <a:rPr lang="en-US" sz="2400" u="none" strike="noStrike" dirty="0" smtClean="0">
                          <a:effectLst/>
                          <a:latin typeface="Arial"/>
                          <a:cs typeface="Arial"/>
                        </a:rPr>
                        <a:t>Ashland Strategic Air and Space Museum</a:t>
                      </a:r>
                    </a:p>
                  </a:txBody>
                  <a:tcPr marL="12700" marR="12700" marT="12700" marB="0" anchor="ctr"/>
                </a:tc>
                <a:tc>
                  <a:txBody>
                    <a:bodyPr/>
                    <a:lstStyle/>
                    <a:p>
                      <a:pPr algn="l" fontAlgn="b"/>
                      <a:r>
                        <a:rPr lang="nb-NO" sz="2400" u="none" strike="noStrike" dirty="0" smtClean="0">
                          <a:effectLst/>
                          <a:latin typeface="Arial"/>
                          <a:cs typeface="Arial"/>
                        </a:rPr>
                        <a:t>41.0153413, -96.3210015</a:t>
                      </a:r>
                      <a:endParaRPr lang="is-IS" sz="2400" b="0" i="0" u="none" strike="noStrike" dirty="0">
                        <a:solidFill>
                          <a:srgbClr val="000000"/>
                        </a:solidFill>
                        <a:effectLst/>
                        <a:latin typeface="Arial"/>
                        <a:cs typeface="Arial"/>
                      </a:endParaRPr>
                    </a:p>
                  </a:txBody>
                  <a:tcPr marL="12700" marR="12700" marT="12700" marB="0" anchor="ctr"/>
                </a:tc>
              </a:tr>
            </a:tbl>
          </a:graphicData>
        </a:graphic>
      </p:graphicFrame>
    </p:spTree>
    <p:extLst>
      <p:ext uri="{BB962C8B-B14F-4D97-AF65-F5344CB8AC3E}">
        <p14:creationId xmlns:p14="http://schemas.microsoft.com/office/powerpoint/2010/main" val="6782794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rl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100"/>
            <a:ext cx="9144000" cy="6252451"/>
          </a:xfrm>
          <a:prstGeom prst="rect">
            <a:avLst/>
          </a:prstGeom>
        </p:spPr>
      </p:pic>
      <p:cxnSp>
        <p:nvCxnSpPr>
          <p:cNvPr id="4" name="Straight Connector 3"/>
          <p:cNvCxnSpPr/>
          <p:nvPr/>
        </p:nvCxnSpPr>
        <p:spPr>
          <a:xfrm>
            <a:off x="5148064" y="-387424"/>
            <a:ext cx="0" cy="7245424"/>
          </a:xfrm>
          <a:prstGeom prst="line">
            <a:avLst/>
          </a:prstGeom>
        </p:spPr>
        <p:style>
          <a:lnRef idx="2">
            <a:schemeClr val="accent2"/>
          </a:lnRef>
          <a:fillRef idx="0">
            <a:schemeClr val="accent2"/>
          </a:fillRef>
          <a:effectRef idx="1">
            <a:schemeClr val="accent2"/>
          </a:effectRef>
          <a:fontRef idx="minor">
            <a:schemeClr val="tx1"/>
          </a:fontRef>
        </p:style>
      </p:cxnSp>
      <p:sp>
        <p:nvSpPr>
          <p:cNvPr id="5" name="TextBox 4"/>
          <p:cNvSpPr txBox="1"/>
          <p:nvPr/>
        </p:nvSpPr>
        <p:spPr>
          <a:xfrm>
            <a:off x="5220072" y="404664"/>
            <a:ext cx="259228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smtClean="0">
                <a:latin typeface="Arial"/>
                <a:cs typeface="Arial"/>
              </a:rPr>
              <a:t>Latitude</a:t>
            </a:r>
            <a:endParaRPr lang="en-US" sz="2800" dirty="0">
              <a:latin typeface="Arial"/>
              <a:cs typeface="Arial"/>
            </a:endParaRPr>
          </a:p>
        </p:txBody>
      </p:sp>
      <p:cxnSp>
        <p:nvCxnSpPr>
          <p:cNvPr id="6" name="Straight Connector 5"/>
          <p:cNvCxnSpPr/>
          <p:nvPr/>
        </p:nvCxnSpPr>
        <p:spPr>
          <a:xfrm flipV="1">
            <a:off x="-252536" y="2132856"/>
            <a:ext cx="9649072" cy="19000"/>
          </a:xfrm>
          <a:prstGeom prst="line">
            <a:avLst/>
          </a:prstGeom>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5724128" y="1628800"/>
            <a:ext cx="259228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smtClean="0">
                <a:latin typeface="Arial"/>
                <a:cs typeface="Arial"/>
              </a:rPr>
              <a:t>Longitude</a:t>
            </a:r>
            <a:endParaRPr lang="en-US" sz="2800" dirty="0">
              <a:latin typeface="Arial"/>
              <a:cs typeface="Arial"/>
            </a:endParaRPr>
          </a:p>
        </p:txBody>
      </p:sp>
      <p:sp>
        <p:nvSpPr>
          <p:cNvPr id="3" name="5-Point Star 2"/>
          <p:cNvSpPr/>
          <p:nvPr/>
        </p:nvSpPr>
        <p:spPr>
          <a:xfrm>
            <a:off x="4932040" y="1916832"/>
            <a:ext cx="432048" cy="432048"/>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949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780928"/>
            <a:ext cx="5842992" cy="1143000"/>
          </a:xfrm>
        </p:spPr>
        <p:txBody>
          <a:bodyPr/>
          <a:lstStyle/>
          <a:p>
            <a:r>
              <a:rPr lang="en-US" dirty="0" smtClean="0"/>
              <a:t>Lines</a:t>
            </a:r>
            <a:endParaRPr lang="en-US" dirty="0"/>
          </a:p>
        </p:txBody>
      </p:sp>
    </p:spTree>
    <p:extLst>
      <p:ext uri="{BB962C8B-B14F-4D97-AF65-F5344CB8AC3E}">
        <p14:creationId xmlns:p14="http://schemas.microsoft.com/office/powerpoint/2010/main" val="369583963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584" r="59975" b="5515"/>
          <a:stretch/>
        </p:blipFill>
        <p:spPr bwMode="auto">
          <a:xfrm>
            <a:off x="-108520" y="0"/>
            <a:ext cx="925252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6825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6-20 at 19.0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041600" cy="6858000"/>
          </a:xfrm>
          <a:prstGeom prst="rect">
            <a:avLst/>
          </a:prstGeom>
        </p:spPr>
      </p:pic>
    </p:spTree>
    <p:extLst>
      <p:ext uri="{BB962C8B-B14F-4D97-AF65-F5344CB8AC3E}">
        <p14:creationId xmlns:p14="http://schemas.microsoft.com/office/powerpoint/2010/main" val="3098029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_QrYcUgCd0qH3eqvz.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42"/>
            <a:ext cx="9144000" cy="4111511"/>
          </a:xfrm>
          <a:prstGeom prst="rect">
            <a:avLst/>
          </a:prstGeom>
        </p:spPr>
      </p:pic>
      <p:sp>
        <p:nvSpPr>
          <p:cNvPr id="4" name="5-Point Star 3"/>
          <p:cNvSpPr/>
          <p:nvPr/>
        </p:nvSpPr>
        <p:spPr>
          <a:xfrm>
            <a:off x="2123728" y="4365104"/>
            <a:ext cx="432048" cy="432048"/>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5-Point Star 4"/>
          <p:cNvSpPr/>
          <p:nvPr/>
        </p:nvSpPr>
        <p:spPr>
          <a:xfrm>
            <a:off x="3059832" y="4437112"/>
            <a:ext cx="432048" cy="432048"/>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5-Point Star 5"/>
          <p:cNvSpPr/>
          <p:nvPr/>
        </p:nvSpPr>
        <p:spPr>
          <a:xfrm>
            <a:off x="5076056" y="3429000"/>
            <a:ext cx="432048" cy="432048"/>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5-Point Star 6"/>
          <p:cNvSpPr/>
          <p:nvPr/>
        </p:nvSpPr>
        <p:spPr>
          <a:xfrm>
            <a:off x="4283968" y="4077072"/>
            <a:ext cx="432048" cy="432048"/>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 name="Straight Connector 8"/>
          <p:cNvCxnSpPr/>
          <p:nvPr/>
        </p:nvCxnSpPr>
        <p:spPr>
          <a:xfrm>
            <a:off x="2339752" y="4581128"/>
            <a:ext cx="864096" cy="72008"/>
          </a:xfrm>
          <a:prstGeom prst="line">
            <a:avLst/>
          </a:prstGeom>
          <a:ln w="76200" cmpd="sng"/>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flipV="1">
            <a:off x="3347864" y="4293096"/>
            <a:ext cx="1080120" cy="360040"/>
          </a:xfrm>
          <a:prstGeom prst="line">
            <a:avLst/>
          </a:prstGeom>
          <a:ln w="76200" cmpd="sng"/>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4499992" y="3717032"/>
            <a:ext cx="792088" cy="504056"/>
          </a:xfrm>
          <a:prstGeom prst="line">
            <a:avLst/>
          </a:prstGeom>
          <a:ln w="7620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3449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780928"/>
            <a:ext cx="5842992" cy="1143000"/>
          </a:xfrm>
        </p:spPr>
        <p:txBody>
          <a:bodyPr/>
          <a:lstStyle/>
          <a:p>
            <a:r>
              <a:rPr lang="en-US" dirty="0" smtClean="0"/>
              <a:t>Polygons</a:t>
            </a:r>
            <a:endParaRPr lang="en-US" dirty="0"/>
          </a:p>
        </p:txBody>
      </p:sp>
    </p:spTree>
    <p:extLst>
      <p:ext uri="{BB962C8B-B14F-4D97-AF65-F5344CB8AC3E}">
        <p14:creationId xmlns:p14="http://schemas.microsoft.com/office/powerpoint/2010/main" val="11577713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5816" y="0"/>
            <a:ext cx="5685905" cy="6858000"/>
          </a:xfrm>
          <a:prstGeom prst="rect">
            <a:avLst/>
          </a:prstGeom>
        </p:spPr>
      </p:pic>
    </p:spTree>
    <p:extLst>
      <p:ext uri="{BB962C8B-B14F-4D97-AF65-F5344CB8AC3E}">
        <p14:creationId xmlns:p14="http://schemas.microsoft.com/office/powerpoint/2010/main" val="15203642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780928"/>
            <a:ext cx="5842992" cy="1143000"/>
          </a:xfrm>
        </p:spPr>
        <p:txBody>
          <a:bodyPr/>
          <a:lstStyle/>
          <a:p>
            <a:r>
              <a:rPr lang="en-US" dirty="0" smtClean="0"/>
              <a:t>Most social processes are spatial</a:t>
            </a:r>
            <a:endParaRPr lang="en-US" dirty="0"/>
          </a:p>
        </p:txBody>
      </p:sp>
    </p:spTree>
    <p:extLst>
      <p:ext uri="{BB962C8B-B14F-4D97-AF65-F5344CB8AC3E}">
        <p14:creationId xmlns:p14="http://schemas.microsoft.com/office/powerpoint/2010/main" val="10491821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map</a:t>
            </a:r>
            <a:r>
              <a:rPr lang="mr-IN" dirty="0" smtClean="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026484988"/>
              </p:ext>
            </p:extLst>
          </p:nvPr>
        </p:nvGraphicFramePr>
        <p:xfrm>
          <a:off x="323528" y="2348880"/>
          <a:ext cx="8496944" cy="4248468"/>
        </p:xfrm>
        <a:graphic>
          <a:graphicData uri="http://schemas.openxmlformats.org/drawingml/2006/table">
            <a:tbl>
              <a:tblPr>
                <a:tableStyleId>{073A0DAA-6AF3-43AB-8588-CEC1D06C72B9}</a:tableStyleId>
              </a:tblPr>
              <a:tblGrid>
                <a:gridCol w="3367691"/>
                <a:gridCol w="5129253"/>
              </a:tblGrid>
              <a:tr h="472052">
                <a:tc>
                  <a:txBody>
                    <a:bodyPr/>
                    <a:lstStyle/>
                    <a:p>
                      <a:pPr algn="l" fontAlgn="b"/>
                      <a:r>
                        <a:rPr lang="en-US" sz="2400" b="1" u="none" strike="noStrike" dirty="0" smtClean="0">
                          <a:effectLst/>
                          <a:latin typeface="Arial"/>
                          <a:cs typeface="Arial"/>
                        </a:rPr>
                        <a:t>Country</a:t>
                      </a:r>
                      <a:endParaRPr lang="en-US" sz="2400" b="1" i="0" u="none" strike="noStrike" dirty="0">
                        <a:solidFill>
                          <a:srgbClr val="000000"/>
                        </a:solidFill>
                        <a:effectLst/>
                        <a:latin typeface="Arial"/>
                        <a:cs typeface="Arial"/>
                      </a:endParaRPr>
                    </a:p>
                  </a:txBody>
                  <a:tcPr marL="12700" marR="12700" marT="12700" marB="0" anchor="b"/>
                </a:tc>
                <a:tc>
                  <a:txBody>
                    <a:bodyPr/>
                    <a:lstStyle/>
                    <a:p>
                      <a:pPr algn="r" fontAlgn="b"/>
                      <a:r>
                        <a:rPr lang="en-US" sz="2400" b="1" u="none" strike="noStrike" dirty="0" smtClean="0">
                          <a:effectLst/>
                          <a:latin typeface="Arial"/>
                          <a:cs typeface="Arial"/>
                        </a:rPr>
                        <a:t>Population (1 June 2016)</a:t>
                      </a:r>
                      <a:endParaRPr lang="en-US" sz="2400" b="1" i="0" u="none" strike="noStrike" dirty="0">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China</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fi-FI" sz="2400" u="none" strike="noStrike">
                          <a:effectLst/>
                          <a:latin typeface="Arial"/>
                          <a:cs typeface="Arial"/>
                        </a:rPr>
                        <a:t>1,382,323,332</a:t>
                      </a:r>
                      <a:endParaRPr lang="fi-FI"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dirty="0">
                          <a:effectLst/>
                          <a:latin typeface="Arial"/>
                          <a:cs typeface="Arial"/>
                        </a:rPr>
                        <a:t> India</a:t>
                      </a:r>
                      <a:endParaRPr lang="en-US" sz="2400" b="0" i="0" u="none" strike="noStrike" dirty="0">
                        <a:solidFill>
                          <a:srgbClr val="000000"/>
                        </a:solidFill>
                        <a:effectLst/>
                        <a:latin typeface="Arial"/>
                        <a:cs typeface="Arial"/>
                      </a:endParaRPr>
                    </a:p>
                  </a:txBody>
                  <a:tcPr marL="12700" marR="12700" marT="12700" marB="0" anchor="b"/>
                </a:tc>
                <a:tc>
                  <a:txBody>
                    <a:bodyPr/>
                    <a:lstStyle/>
                    <a:p>
                      <a:pPr algn="r" fontAlgn="b"/>
                      <a:r>
                        <a:rPr lang="fi-FI" sz="2400" u="none" strike="noStrike">
                          <a:effectLst/>
                          <a:latin typeface="Arial"/>
                          <a:cs typeface="Arial"/>
                        </a:rPr>
                        <a:t>1,326,801,576</a:t>
                      </a:r>
                      <a:endParaRPr lang="fi-FI"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United States</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fi-FI" sz="2400" u="none" strike="noStrike">
                          <a:effectLst/>
                          <a:latin typeface="Arial"/>
                          <a:cs typeface="Arial"/>
                        </a:rPr>
                        <a:t>324,118,787</a:t>
                      </a:r>
                      <a:endParaRPr lang="fi-FI"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Indonesia</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is-IS" sz="2400" u="none" strike="noStrike">
                          <a:effectLst/>
                          <a:latin typeface="Arial"/>
                          <a:cs typeface="Arial"/>
                        </a:rPr>
                        <a:t>260,581,100</a:t>
                      </a:r>
                      <a:endParaRPr lang="is-IS"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Brazil</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is-IS" sz="2400" u="none" strike="noStrike">
                          <a:effectLst/>
                          <a:latin typeface="Arial"/>
                          <a:cs typeface="Arial"/>
                        </a:rPr>
                        <a:t>209,567,920</a:t>
                      </a:r>
                      <a:endParaRPr lang="is-IS"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Pakistan</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is-IS" sz="2400" u="none" strike="noStrike">
                          <a:effectLst/>
                          <a:latin typeface="Arial"/>
                          <a:cs typeface="Arial"/>
                        </a:rPr>
                        <a:t>192,826,502</a:t>
                      </a:r>
                      <a:endParaRPr lang="is-IS"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Nigeria</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fi-FI" sz="2400" u="none" strike="noStrike">
                          <a:effectLst/>
                          <a:latin typeface="Arial"/>
                          <a:cs typeface="Arial"/>
                        </a:rPr>
                        <a:t>186,987,563</a:t>
                      </a:r>
                      <a:endParaRPr lang="fi-FI"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Bangladesh</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fi-FI" sz="2400" u="none" strike="noStrike" dirty="0">
                          <a:effectLst/>
                          <a:latin typeface="Arial"/>
                          <a:cs typeface="Arial"/>
                        </a:rPr>
                        <a:t>162,910,864</a:t>
                      </a:r>
                      <a:endParaRPr lang="fi-FI" sz="2400" b="0" i="0" u="none" strike="noStrike" dirty="0">
                        <a:solidFill>
                          <a:srgbClr val="000000"/>
                        </a:solidFill>
                        <a:effectLst/>
                        <a:latin typeface="Arial"/>
                        <a:cs typeface="Arial"/>
                      </a:endParaRPr>
                    </a:p>
                  </a:txBody>
                  <a:tcPr marL="12700" marR="12700" marT="12700" marB="0" anchor="b"/>
                </a:tc>
              </a:tr>
            </a:tbl>
          </a:graphicData>
        </a:graphic>
      </p:graphicFrame>
    </p:spTree>
    <p:extLst>
      <p:ext uri="{BB962C8B-B14F-4D97-AF65-F5344CB8AC3E}">
        <p14:creationId xmlns:p14="http://schemas.microsoft.com/office/powerpoint/2010/main" val="39175173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rld_labe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 y="1857375"/>
            <a:ext cx="9144000" cy="5000625"/>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859368289"/>
              </p:ext>
            </p:extLst>
          </p:nvPr>
        </p:nvGraphicFramePr>
        <p:xfrm>
          <a:off x="1413" y="-32461"/>
          <a:ext cx="4896544" cy="2448270"/>
        </p:xfrm>
        <a:graphic>
          <a:graphicData uri="http://schemas.openxmlformats.org/drawingml/2006/table">
            <a:tbl>
              <a:tblPr>
                <a:tableStyleId>{073A0DAA-6AF3-43AB-8588-CEC1D06C72B9}</a:tableStyleId>
              </a:tblPr>
              <a:tblGrid>
                <a:gridCol w="1940703"/>
                <a:gridCol w="2955841"/>
              </a:tblGrid>
              <a:tr h="272030">
                <a:tc>
                  <a:txBody>
                    <a:bodyPr/>
                    <a:lstStyle/>
                    <a:p>
                      <a:pPr algn="l" fontAlgn="b"/>
                      <a:r>
                        <a:rPr lang="en-US" sz="1300" b="1" u="none" strike="noStrike" dirty="0" smtClean="0">
                          <a:effectLst/>
                          <a:latin typeface="Arial"/>
                          <a:cs typeface="Arial"/>
                        </a:rPr>
                        <a:t>Country</a:t>
                      </a:r>
                      <a:endParaRPr lang="en-US" sz="1300" b="1" i="0" u="none" strike="noStrike" dirty="0">
                        <a:solidFill>
                          <a:srgbClr val="000000"/>
                        </a:solidFill>
                        <a:effectLst/>
                        <a:latin typeface="Arial"/>
                        <a:cs typeface="Arial"/>
                      </a:endParaRPr>
                    </a:p>
                  </a:txBody>
                  <a:tcPr marL="7319" marR="7319" marT="7319" marB="0" anchor="b"/>
                </a:tc>
                <a:tc>
                  <a:txBody>
                    <a:bodyPr/>
                    <a:lstStyle/>
                    <a:p>
                      <a:pPr algn="r" fontAlgn="b"/>
                      <a:r>
                        <a:rPr lang="en-US" sz="1300" b="1" u="none" strike="noStrike" dirty="0" smtClean="0">
                          <a:effectLst/>
                          <a:latin typeface="Arial"/>
                          <a:cs typeface="Arial"/>
                        </a:rPr>
                        <a:t>Population (1 June 2016)</a:t>
                      </a:r>
                      <a:endParaRPr lang="en-US" sz="1300" b="1" i="0" u="none" strike="noStrike" dirty="0">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China</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fi-FI" sz="1300" u="none" strike="noStrike">
                          <a:effectLst/>
                          <a:latin typeface="Arial"/>
                          <a:cs typeface="Arial"/>
                        </a:rPr>
                        <a:t>1,382,323,332</a:t>
                      </a:r>
                      <a:endParaRPr lang="fi-FI"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dirty="0">
                          <a:effectLst/>
                          <a:latin typeface="Arial"/>
                          <a:cs typeface="Arial"/>
                        </a:rPr>
                        <a:t> India</a:t>
                      </a:r>
                      <a:endParaRPr lang="en-US" sz="1300" b="0" i="0" u="none" strike="noStrike" dirty="0">
                        <a:solidFill>
                          <a:srgbClr val="000000"/>
                        </a:solidFill>
                        <a:effectLst/>
                        <a:latin typeface="Arial"/>
                        <a:cs typeface="Arial"/>
                      </a:endParaRPr>
                    </a:p>
                  </a:txBody>
                  <a:tcPr marL="7319" marR="7319" marT="7319" marB="0" anchor="b"/>
                </a:tc>
                <a:tc>
                  <a:txBody>
                    <a:bodyPr/>
                    <a:lstStyle/>
                    <a:p>
                      <a:pPr algn="r" fontAlgn="b"/>
                      <a:r>
                        <a:rPr lang="fi-FI" sz="1300" u="none" strike="noStrike">
                          <a:effectLst/>
                          <a:latin typeface="Arial"/>
                          <a:cs typeface="Arial"/>
                        </a:rPr>
                        <a:t>1,326,801,576</a:t>
                      </a:r>
                      <a:endParaRPr lang="fi-FI"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United States</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fi-FI" sz="1300" u="none" strike="noStrike">
                          <a:effectLst/>
                          <a:latin typeface="Arial"/>
                          <a:cs typeface="Arial"/>
                        </a:rPr>
                        <a:t>324,118,787</a:t>
                      </a:r>
                      <a:endParaRPr lang="fi-FI"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Indonesia</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is-IS" sz="1300" u="none" strike="noStrike">
                          <a:effectLst/>
                          <a:latin typeface="Arial"/>
                          <a:cs typeface="Arial"/>
                        </a:rPr>
                        <a:t>260,581,100</a:t>
                      </a:r>
                      <a:endParaRPr lang="is-IS"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Brazil</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is-IS" sz="1300" u="none" strike="noStrike">
                          <a:effectLst/>
                          <a:latin typeface="Arial"/>
                          <a:cs typeface="Arial"/>
                        </a:rPr>
                        <a:t>209,567,920</a:t>
                      </a:r>
                      <a:endParaRPr lang="is-IS"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Pakistan</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is-IS" sz="1300" u="none" strike="noStrike">
                          <a:effectLst/>
                          <a:latin typeface="Arial"/>
                          <a:cs typeface="Arial"/>
                        </a:rPr>
                        <a:t>192,826,502</a:t>
                      </a:r>
                      <a:endParaRPr lang="is-IS"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Nigeria</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fi-FI" sz="1300" u="none" strike="noStrike">
                          <a:effectLst/>
                          <a:latin typeface="Arial"/>
                          <a:cs typeface="Arial"/>
                        </a:rPr>
                        <a:t>186,987,563</a:t>
                      </a:r>
                      <a:endParaRPr lang="fi-FI"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Bangladesh</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fi-FI" sz="1300" u="none" strike="noStrike" dirty="0">
                          <a:effectLst/>
                          <a:latin typeface="Arial"/>
                          <a:cs typeface="Arial"/>
                        </a:rPr>
                        <a:t>162,910,864</a:t>
                      </a:r>
                      <a:endParaRPr lang="fi-FI" sz="1300" b="0" i="0" u="none" strike="noStrike" dirty="0">
                        <a:solidFill>
                          <a:srgbClr val="000000"/>
                        </a:solidFill>
                        <a:effectLst/>
                        <a:latin typeface="Arial"/>
                        <a:cs typeface="Arial"/>
                      </a:endParaRPr>
                    </a:p>
                  </a:txBody>
                  <a:tcPr marL="7319" marR="7319" marT="7319" marB="0" anchor="b"/>
                </a:tc>
              </a:tr>
            </a:tbl>
          </a:graphicData>
        </a:graphic>
      </p:graphicFrame>
      <p:cxnSp>
        <p:nvCxnSpPr>
          <p:cNvPr id="6" name="Straight Arrow Connector 5"/>
          <p:cNvCxnSpPr/>
          <p:nvPr/>
        </p:nvCxnSpPr>
        <p:spPr>
          <a:xfrm>
            <a:off x="1547664" y="404664"/>
            <a:ext cx="4536504" cy="3168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043608" y="620688"/>
            <a:ext cx="4608512" cy="3528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179512" y="908720"/>
            <a:ext cx="864096" cy="2448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751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780928"/>
            <a:ext cx="5842992" cy="1143000"/>
          </a:xfrm>
        </p:spPr>
        <p:txBody>
          <a:bodyPr/>
          <a:lstStyle/>
          <a:p>
            <a:r>
              <a:rPr lang="en-US" dirty="0" smtClean="0"/>
              <a:t>A good map will tell a story and help your analysis</a:t>
            </a:r>
            <a:endParaRPr lang="en-US" dirty="0"/>
          </a:p>
        </p:txBody>
      </p:sp>
    </p:spTree>
    <p:extLst>
      <p:ext uri="{BB962C8B-B14F-4D97-AF65-F5344CB8AC3E}">
        <p14:creationId xmlns:p14="http://schemas.microsoft.com/office/powerpoint/2010/main" val="9274276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5616" y="-15941"/>
            <a:ext cx="7354424" cy="6858000"/>
          </a:xfrm>
          <a:prstGeom prst="rect">
            <a:avLst/>
          </a:prstGeom>
        </p:spPr>
      </p:pic>
      <p:sp>
        <p:nvSpPr>
          <p:cNvPr id="3" name="Oval 2"/>
          <p:cNvSpPr/>
          <p:nvPr/>
        </p:nvSpPr>
        <p:spPr>
          <a:xfrm>
            <a:off x="5004048" y="2924944"/>
            <a:ext cx="432048" cy="432048"/>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3419872" y="1484784"/>
            <a:ext cx="432048" cy="432048"/>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419872" y="2348880"/>
            <a:ext cx="432048" cy="432048"/>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211960" y="4653136"/>
            <a:ext cx="432048" cy="432048"/>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5292080" y="4509120"/>
            <a:ext cx="432048" cy="432048"/>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7740352" y="3789040"/>
            <a:ext cx="432048" cy="432048"/>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840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4"/>
                                        </p:tgtEl>
                                      </p:cBhvr>
                                    </p:animEffect>
                                    <p:set>
                                      <p:cBhvr>
                                        <p:cTn id="27" dur="1" fill="hold">
                                          <p:stCondLst>
                                            <p:cond delay="499"/>
                                          </p:stCondLst>
                                        </p:cTn>
                                        <p:tgtEl>
                                          <p:spTgt spid="4"/>
                                        </p:tgtEl>
                                        <p:attrNameLst>
                                          <p:attrName>style.visibility</p:attrName>
                                        </p:attrNameLst>
                                      </p:cBhvr>
                                      <p:to>
                                        <p:strVal val="hidden"/>
                                      </p:to>
                                    </p:set>
                                  </p:childTnLst>
                                </p:cTn>
                              </p:par>
                              <p:par>
                                <p:cTn id="28" presetID="10" presetClass="exit" presetSubtype="0" fill="hold" grpId="1" nodeType="withEffect">
                                  <p:stCondLst>
                                    <p:cond delay="0"/>
                                  </p:stCondLst>
                                  <p:childTnLst>
                                    <p:animEffect transition="out" filter="fade">
                                      <p:cBhvr>
                                        <p:cTn id="29" dur="500"/>
                                        <p:tgtEl>
                                          <p:spTgt spid="5"/>
                                        </p:tgtEl>
                                      </p:cBhvr>
                                    </p:animEffect>
                                    <p:set>
                                      <p:cBhvr>
                                        <p:cTn id="30" dur="1" fill="hold">
                                          <p:stCondLst>
                                            <p:cond delay="499"/>
                                          </p:stCondLst>
                                        </p:cTn>
                                        <p:tgtEl>
                                          <p:spTgt spid="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par>
                                <p:cTn id="34" presetID="10" presetClass="exit" presetSubtype="0" fill="hold" grpId="1" nodeType="withEffect">
                                  <p:stCondLst>
                                    <p:cond delay="0"/>
                                  </p:stCondLst>
                                  <p:childTnLst>
                                    <p:animEffect transition="out" filter="fad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600" t="15333" r="59275" b="36445"/>
          <a:stretch/>
        </p:blipFill>
        <p:spPr bwMode="auto">
          <a:xfrm>
            <a:off x="-40" y="0"/>
            <a:ext cx="932308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1460" y="6193602"/>
            <a:ext cx="8784976" cy="646331"/>
          </a:xfrm>
          <a:prstGeom prst="rect">
            <a:avLst/>
          </a:prstGeom>
          <a:solidFill>
            <a:srgbClr val="FFFFFF"/>
          </a:solidFill>
        </p:spPr>
        <p:txBody>
          <a:bodyPr wrap="square" rtlCol="0">
            <a:spAutoFit/>
          </a:bodyPr>
          <a:lstStyle/>
          <a:p>
            <a:r>
              <a:rPr lang="en-GB" dirty="0" smtClean="0"/>
              <a:t>Eric Fischer</a:t>
            </a:r>
          </a:p>
          <a:p>
            <a:r>
              <a:rPr lang="en-GB" dirty="0"/>
              <a:t>https://www.flickr.com/photos/walkingsf/4671589629/in/photostream/</a:t>
            </a:r>
          </a:p>
        </p:txBody>
      </p:sp>
    </p:spTree>
    <p:extLst>
      <p:ext uri="{BB962C8B-B14F-4D97-AF65-F5344CB8AC3E}">
        <p14:creationId xmlns:p14="http://schemas.microsoft.com/office/powerpoint/2010/main" val="6166311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8-06-20 at 19.02.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317772"/>
            <a:ext cx="8764116" cy="6234436"/>
          </a:xfrm>
          <a:prstGeom prst="rect">
            <a:avLst/>
          </a:prstGeom>
        </p:spPr>
      </p:pic>
    </p:spTree>
    <p:extLst>
      <p:ext uri="{BB962C8B-B14F-4D97-AF65-F5344CB8AC3E}">
        <p14:creationId xmlns:p14="http://schemas.microsoft.com/office/powerpoint/2010/main" val="3980162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6-20 at 17.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4784"/>
            <a:ext cx="9144000" cy="5140990"/>
          </a:xfrm>
          <a:prstGeom prst="rect">
            <a:avLst/>
          </a:prstGeom>
        </p:spPr>
      </p:pic>
    </p:spTree>
    <p:extLst>
      <p:ext uri="{BB962C8B-B14F-4D97-AF65-F5344CB8AC3E}">
        <p14:creationId xmlns:p14="http://schemas.microsoft.com/office/powerpoint/2010/main" val="170472332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8198568" cy="1143000"/>
          </a:xfrm>
        </p:spPr>
        <p:txBody>
          <a:bodyPr/>
          <a:lstStyle/>
          <a:p>
            <a:r>
              <a:rPr lang="en-US" dirty="0" smtClean="0"/>
              <a:t>Practical lab: making maps in QGIS</a:t>
            </a:r>
            <a:endParaRPr lang="en-US" dirty="0"/>
          </a:p>
        </p:txBody>
      </p:sp>
      <p:pic>
        <p:nvPicPr>
          <p:cNvPr id="4" name="Picture 2" descr="Image result for data wrang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3376"/>
            <a:ext cx="9144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83768" y="4581128"/>
            <a:ext cx="3888432" cy="707886"/>
          </a:xfrm>
          <a:prstGeom prst="rect">
            <a:avLst/>
          </a:prstGeom>
          <a:solidFill>
            <a:schemeClr val="bg1"/>
          </a:solidFill>
          <a:ln>
            <a:solidFill>
              <a:schemeClr val="tx1"/>
            </a:solidFill>
          </a:ln>
        </p:spPr>
        <p:txBody>
          <a:bodyPr wrap="square" rtlCol="0" anchor="ctr">
            <a:spAutoFit/>
          </a:bodyPr>
          <a:lstStyle/>
          <a:p>
            <a:pPr algn="ctr"/>
            <a:r>
              <a:rPr lang="en-US" sz="4000" dirty="0" err="1"/>
              <a:t>goo.gl</a:t>
            </a:r>
            <a:r>
              <a:rPr lang="en-US" sz="4000" dirty="0"/>
              <a:t>/RY5BEZ</a:t>
            </a:r>
          </a:p>
        </p:txBody>
      </p:sp>
    </p:spTree>
    <p:extLst>
      <p:ext uri="{BB962C8B-B14F-4D97-AF65-F5344CB8AC3E}">
        <p14:creationId xmlns:p14="http://schemas.microsoft.com/office/powerpoint/2010/main" val="333400694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6-20 at 19.05.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63002" cy="6858000"/>
          </a:xfrm>
          <a:prstGeom prst="rect">
            <a:avLst/>
          </a:prstGeom>
        </p:spPr>
      </p:pic>
    </p:spTree>
    <p:extLst>
      <p:ext uri="{BB962C8B-B14F-4D97-AF65-F5344CB8AC3E}">
        <p14:creationId xmlns:p14="http://schemas.microsoft.com/office/powerpoint/2010/main" val="19837419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6-20 at 19.05.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55866" cy="6858000"/>
          </a:xfrm>
          <a:prstGeom prst="rect">
            <a:avLst/>
          </a:prstGeom>
        </p:spPr>
      </p:pic>
    </p:spTree>
    <p:extLst>
      <p:ext uri="{BB962C8B-B14F-4D97-AF65-F5344CB8AC3E}">
        <p14:creationId xmlns:p14="http://schemas.microsoft.com/office/powerpoint/2010/main" val="12751980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837" y="1628800"/>
            <a:ext cx="9146329" cy="4664628"/>
          </a:xfrm>
          <a:prstGeom prst="rect">
            <a:avLst/>
          </a:prstGeom>
        </p:spPr>
      </p:pic>
    </p:spTree>
    <p:extLst>
      <p:ext uri="{BB962C8B-B14F-4D97-AF65-F5344CB8AC3E}">
        <p14:creationId xmlns:p14="http://schemas.microsoft.com/office/powerpoint/2010/main" val="4552558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6-20 at 19.14.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9466"/>
            <a:ext cx="9144000" cy="5438534"/>
          </a:xfrm>
          <a:prstGeom prst="rect">
            <a:avLst/>
          </a:prstGeom>
        </p:spPr>
      </p:pic>
    </p:spTree>
    <p:extLst>
      <p:ext uri="{BB962C8B-B14F-4D97-AF65-F5344CB8AC3E}">
        <p14:creationId xmlns:p14="http://schemas.microsoft.com/office/powerpoint/2010/main" val="2955907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GIS</a:t>
            </a:r>
            <a:endParaRPr lang="en-US" dirty="0"/>
          </a:p>
        </p:txBody>
      </p:sp>
      <p:sp>
        <p:nvSpPr>
          <p:cNvPr id="3" name="Content Placeholder 2"/>
          <p:cNvSpPr>
            <a:spLocks noGrp="1"/>
          </p:cNvSpPr>
          <p:nvPr>
            <p:ph idx="1"/>
          </p:nvPr>
        </p:nvSpPr>
        <p:spPr/>
        <p:txBody>
          <a:bodyPr/>
          <a:lstStyle/>
          <a:p>
            <a:r>
              <a:rPr lang="en-US" dirty="0" smtClean="0"/>
              <a:t>Geographic</a:t>
            </a:r>
          </a:p>
          <a:p>
            <a:r>
              <a:rPr lang="en-US" dirty="0" smtClean="0"/>
              <a:t>Information</a:t>
            </a:r>
          </a:p>
          <a:p>
            <a:r>
              <a:rPr lang="en-US" dirty="0" smtClean="0"/>
              <a:t>Science (or systems)</a:t>
            </a:r>
          </a:p>
          <a:p>
            <a:pPr marL="0" indent="0">
              <a:buNone/>
            </a:pPr>
            <a:endParaRPr lang="en-US" dirty="0"/>
          </a:p>
        </p:txBody>
      </p:sp>
    </p:spTree>
    <p:extLst>
      <p:ext uri="{BB962C8B-B14F-4D97-AF65-F5344CB8AC3E}">
        <p14:creationId xmlns:p14="http://schemas.microsoft.com/office/powerpoint/2010/main" val="22786323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make a map?</a:t>
            </a:r>
            <a:endParaRPr lang="en-US" dirty="0"/>
          </a:p>
        </p:txBody>
      </p:sp>
      <p:sp>
        <p:nvSpPr>
          <p:cNvPr id="3" name="Content Placeholder 2"/>
          <p:cNvSpPr>
            <a:spLocks noGrp="1"/>
          </p:cNvSpPr>
          <p:nvPr>
            <p:ph idx="1"/>
          </p:nvPr>
        </p:nvSpPr>
        <p:spPr/>
        <p:txBody>
          <a:bodyPr/>
          <a:lstStyle/>
          <a:p>
            <a:r>
              <a:rPr lang="en-US" dirty="0" smtClean="0"/>
              <a:t>Need spatial information</a:t>
            </a:r>
          </a:p>
          <a:p>
            <a:pPr lvl="1"/>
            <a:r>
              <a:rPr lang="en-US" dirty="0" smtClean="0"/>
              <a:t>Point</a:t>
            </a:r>
          </a:p>
          <a:p>
            <a:pPr lvl="1"/>
            <a:r>
              <a:rPr lang="en-US" dirty="0" smtClean="0"/>
              <a:t>Line</a:t>
            </a:r>
          </a:p>
          <a:p>
            <a:pPr lvl="1"/>
            <a:r>
              <a:rPr lang="en-US" dirty="0" smtClean="0"/>
              <a:t>Polygon</a:t>
            </a:r>
            <a:endParaRPr lang="en-US" dirty="0"/>
          </a:p>
        </p:txBody>
      </p:sp>
    </p:spTree>
    <p:extLst>
      <p:ext uri="{BB962C8B-B14F-4D97-AF65-F5344CB8AC3E}">
        <p14:creationId xmlns:p14="http://schemas.microsoft.com/office/powerpoint/2010/main" val="3974317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780928"/>
            <a:ext cx="5842992" cy="1143000"/>
          </a:xfrm>
        </p:spPr>
        <p:txBody>
          <a:bodyPr/>
          <a:lstStyle/>
          <a:p>
            <a:r>
              <a:rPr lang="en-US" dirty="0" smtClean="0"/>
              <a:t>Points</a:t>
            </a:r>
            <a:endParaRPr lang="en-US" dirty="0"/>
          </a:p>
        </p:txBody>
      </p:sp>
    </p:spTree>
    <p:extLst>
      <p:ext uri="{BB962C8B-B14F-4D97-AF65-F5344CB8AC3E}">
        <p14:creationId xmlns:p14="http://schemas.microsoft.com/office/powerpoint/2010/main" val="27692080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30357</TotalTime>
  <Words>249</Words>
  <Application>Microsoft Office PowerPoint</Application>
  <PresentationFormat>On-screen Show (4:3)</PresentationFormat>
  <Paragraphs>81</Paragraphs>
  <Slides>27</Slides>
  <Notes>6</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Most social processes are spatial</vt:lpstr>
      <vt:lpstr>PowerPoint Presentation</vt:lpstr>
      <vt:lpstr>PowerPoint Presentation</vt:lpstr>
      <vt:lpstr>PowerPoint Presentation</vt:lpstr>
      <vt:lpstr>PowerPoint Presentation</vt:lpstr>
      <vt:lpstr>GIS</vt:lpstr>
      <vt:lpstr>How do you make a map?</vt:lpstr>
      <vt:lpstr>Points</vt:lpstr>
      <vt:lpstr>PowerPoint Presentation</vt:lpstr>
      <vt:lpstr>PowerPoint Presentation</vt:lpstr>
      <vt:lpstr>How can you map…</vt:lpstr>
      <vt:lpstr>PowerPoint Presentation</vt:lpstr>
      <vt:lpstr>Lines</vt:lpstr>
      <vt:lpstr>PowerPoint Presentation</vt:lpstr>
      <vt:lpstr>PowerPoint Presentation</vt:lpstr>
      <vt:lpstr>PowerPoint Presentation</vt:lpstr>
      <vt:lpstr>Polygons</vt:lpstr>
      <vt:lpstr>PowerPoint Presentation</vt:lpstr>
      <vt:lpstr>How can you map…</vt:lpstr>
      <vt:lpstr>PowerPoint Presentation</vt:lpstr>
      <vt:lpstr>A good map will tell a story and help your analysis</vt:lpstr>
      <vt:lpstr>PowerPoint Presentation</vt:lpstr>
      <vt:lpstr>PowerPoint Presentation</vt:lpstr>
      <vt:lpstr>PowerPoint Presentation</vt:lpstr>
      <vt:lpstr>PowerPoint Presentation</vt:lpstr>
      <vt:lpstr>Practical lab: making maps in QGIS</vt:lpstr>
    </vt:vector>
  </TitlesOfParts>
  <Company>University of Manchester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MZYSSPB2</dc:creator>
  <cp:lastModifiedBy>Reka Solymosi</cp:lastModifiedBy>
  <cp:revision>119</cp:revision>
  <dcterms:created xsi:type="dcterms:W3CDTF">2012-06-12T15:56:20Z</dcterms:created>
  <dcterms:modified xsi:type="dcterms:W3CDTF">2018-06-21T12:54:02Z</dcterms:modified>
</cp:coreProperties>
</file>